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5" r:id="rId16"/>
    <p:sldId id="276"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5CB6C50-5920-46CD-A3A1-E86F92CA6AE3}" type="datetimeFigureOut">
              <a:rPr lang="en-US" smtClean="0"/>
              <a:pPr/>
              <a:t>11/1/2010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8F5FC42-92F7-427F-8E80-AD62386E37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B6C50-5920-46CD-A3A1-E86F92CA6AE3}"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5FC42-92F7-427F-8E80-AD62386E37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B6C50-5920-46CD-A3A1-E86F92CA6AE3}" type="datetimeFigureOut">
              <a:rPr lang="en-US" smtClean="0"/>
              <a:pPr/>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5FC42-92F7-427F-8E80-AD62386E37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5CB6C50-5920-46CD-A3A1-E86F92CA6AE3}" type="datetimeFigureOut">
              <a:rPr lang="en-US" smtClean="0"/>
              <a:pPr/>
              <a:t>11/1/2010</a:t>
            </a:fld>
            <a:endParaRPr lang="en-US"/>
          </a:p>
        </p:txBody>
      </p:sp>
      <p:sp>
        <p:nvSpPr>
          <p:cNvPr id="9" name="Slide Number Placeholder 8"/>
          <p:cNvSpPr>
            <a:spLocks noGrp="1"/>
          </p:cNvSpPr>
          <p:nvPr>
            <p:ph type="sldNum" sz="quarter" idx="15"/>
          </p:nvPr>
        </p:nvSpPr>
        <p:spPr/>
        <p:txBody>
          <a:bodyPr rtlCol="0"/>
          <a:lstStyle/>
          <a:p>
            <a:fld id="{08F5FC42-92F7-427F-8E80-AD62386E378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5CB6C50-5920-46CD-A3A1-E86F92CA6AE3}" type="datetimeFigureOut">
              <a:rPr lang="en-US" smtClean="0"/>
              <a:pPr/>
              <a:t>11/1/2010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8F5FC42-92F7-427F-8E80-AD62386E37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5CB6C50-5920-46CD-A3A1-E86F92CA6AE3}" type="datetimeFigureOut">
              <a:rPr lang="en-US" smtClean="0"/>
              <a:pPr/>
              <a:t>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5FC42-92F7-427F-8E80-AD62386E378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5CB6C50-5920-46CD-A3A1-E86F92CA6AE3}" type="datetimeFigureOut">
              <a:rPr lang="en-US" smtClean="0"/>
              <a:pPr/>
              <a:t>11/1/2010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5FC42-92F7-427F-8E80-AD62386E378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5CB6C50-5920-46CD-A3A1-E86F92CA6AE3}" type="datetimeFigureOut">
              <a:rPr lang="en-US" smtClean="0"/>
              <a:pPr/>
              <a:t>11/1/2010</a:t>
            </a:fld>
            <a:endParaRPr lang="en-US"/>
          </a:p>
        </p:txBody>
      </p:sp>
      <p:sp>
        <p:nvSpPr>
          <p:cNvPr id="7" name="Slide Number Placeholder 6"/>
          <p:cNvSpPr>
            <a:spLocks noGrp="1"/>
          </p:cNvSpPr>
          <p:nvPr>
            <p:ph type="sldNum" sz="quarter" idx="11"/>
          </p:nvPr>
        </p:nvSpPr>
        <p:spPr/>
        <p:txBody>
          <a:bodyPr rtlCol="0"/>
          <a:lstStyle/>
          <a:p>
            <a:fld id="{08F5FC42-92F7-427F-8E80-AD62386E378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B6C50-5920-46CD-A3A1-E86F92CA6AE3}" type="datetimeFigureOut">
              <a:rPr lang="en-US" smtClean="0"/>
              <a:pPr/>
              <a:t>11/1/2010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5FC42-92F7-427F-8E80-AD62386E37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5CB6C50-5920-46CD-A3A1-E86F92CA6AE3}" type="datetimeFigureOut">
              <a:rPr lang="en-US" smtClean="0"/>
              <a:pPr/>
              <a:t>11/1/2010</a:t>
            </a:fld>
            <a:endParaRPr lang="en-US"/>
          </a:p>
        </p:txBody>
      </p:sp>
      <p:sp>
        <p:nvSpPr>
          <p:cNvPr id="22" name="Slide Number Placeholder 21"/>
          <p:cNvSpPr>
            <a:spLocks noGrp="1"/>
          </p:cNvSpPr>
          <p:nvPr>
            <p:ph type="sldNum" sz="quarter" idx="15"/>
          </p:nvPr>
        </p:nvSpPr>
        <p:spPr/>
        <p:txBody>
          <a:bodyPr rtlCol="0"/>
          <a:lstStyle/>
          <a:p>
            <a:fld id="{08F5FC42-92F7-427F-8E80-AD62386E378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5CB6C50-5920-46CD-A3A1-E86F92CA6AE3}" type="datetimeFigureOut">
              <a:rPr lang="en-US" smtClean="0"/>
              <a:pPr/>
              <a:t>11/1/2010</a:t>
            </a:fld>
            <a:endParaRPr lang="en-US"/>
          </a:p>
        </p:txBody>
      </p:sp>
      <p:sp>
        <p:nvSpPr>
          <p:cNvPr id="18" name="Slide Number Placeholder 17"/>
          <p:cNvSpPr>
            <a:spLocks noGrp="1"/>
          </p:cNvSpPr>
          <p:nvPr>
            <p:ph type="sldNum" sz="quarter" idx="11"/>
          </p:nvPr>
        </p:nvSpPr>
        <p:spPr/>
        <p:txBody>
          <a:bodyPr rtlCol="0"/>
          <a:lstStyle/>
          <a:p>
            <a:fld id="{08F5FC42-92F7-427F-8E80-AD62386E378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5CB6C50-5920-46CD-A3A1-E86F92CA6AE3}" type="datetimeFigureOut">
              <a:rPr lang="en-US" smtClean="0"/>
              <a:pPr/>
              <a:t>11/1/2010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8F5FC42-92F7-427F-8E80-AD62386E37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Muscles Continued</a:t>
            </a:r>
            <a:endParaRPr lang="en-US" dirty="0"/>
          </a:p>
        </p:txBody>
      </p:sp>
      <p:sp>
        <p:nvSpPr>
          <p:cNvPr id="3" name="Subtitle 2"/>
          <p:cNvSpPr>
            <a:spLocks noGrp="1"/>
          </p:cNvSpPr>
          <p:nvPr>
            <p:ph type="subTitle" idx="1"/>
          </p:nvPr>
        </p:nvSpPr>
        <p:spPr/>
        <p:txBody>
          <a:bodyPr/>
          <a:lstStyle/>
          <a:p>
            <a:r>
              <a:rPr lang="en-US" dirty="0" smtClean="0"/>
              <a:t>P. 184-189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a Muscle Contraction</a:t>
            </a:r>
            <a:endParaRPr lang="en-US" dirty="0"/>
          </a:p>
        </p:txBody>
      </p:sp>
      <p:sp>
        <p:nvSpPr>
          <p:cNvPr id="3" name="Content Placeholder 2"/>
          <p:cNvSpPr>
            <a:spLocks noGrp="1"/>
          </p:cNvSpPr>
          <p:nvPr>
            <p:ph sz="quarter" idx="1"/>
          </p:nvPr>
        </p:nvSpPr>
        <p:spPr>
          <a:xfrm>
            <a:off x="457200" y="1600200"/>
            <a:ext cx="7467600" cy="5105400"/>
          </a:xfrm>
        </p:spPr>
        <p:txBody>
          <a:bodyPr>
            <a:normAutofit/>
          </a:bodyPr>
          <a:lstStyle/>
          <a:p>
            <a:r>
              <a:rPr lang="en-US" dirty="0" err="1" smtClean="0"/>
              <a:t>Myogram</a:t>
            </a:r>
            <a:endParaRPr lang="en-US" dirty="0" smtClean="0"/>
          </a:p>
          <a:p>
            <a:pPr lvl="1"/>
            <a:r>
              <a:rPr lang="en-US" dirty="0" smtClean="0"/>
              <a:t>Records the movement of a stimulated muscle</a:t>
            </a:r>
          </a:p>
          <a:p>
            <a:r>
              <a:rPr lang="en-US" dirty="0" smtClean="0"/>
              <a:t>Twitch</a:t>
            </a:r>
          </a:p>
          <a:p>
            <a:pPr lvl="1"/>
            <a:r>
              <a:rPr lang="en-US" dirty="0" smtClean="0"/>
              <a:t>A single contraction that lasts only for a fraction of a second</a:t>
            </a:r>
          </a:p>
          <a:p>
            <a:r>
              <a:rPr lang="en-US" dirty="0" smtClean="0"/>
              <a:t>Latent Period</a:t>
            </a:r>
          </a:p>
          <a:p>
            <a:pPr lvl="1"/>
            <a:r>
              <a:rPr lang="en-US" dirty="0" smtClean="0"/>
              <a:t>The delay between the time the stimulus was applied and the time the muscle responds</a:t>
            </a:r>
          </a:p>
          <a:p>
            <a:pPr lvl="1"/>
            <a:r>
              <a:rPr lang="en-US" dirty="0" smtClean="0"/>
              <a:t>In frogs it’s .01 seconds, in humans it’s shorter</a:t>
            </a:r>
          </a:p>
          <a:p>
            <a:pPr lvl="1"/>
            <a:r>
              <a:rPr lang="en-US" dirty="0" smtClean="0"/>
              <a:t>Period of contraction: occurs when muscle pulls at it’s attachments</a:t>
            </a:r>
          </a:p>
          <a:p>
            <a:pPr lvl="1"/>
            <a:r>
              <a:rPr lang="en-US" dirty="0" smtClean="0"/>
              <a:t>Period of Relaxation: occurs when it returns to former length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Myogram</a:t>
            </a:r>
            <a:endParaRPr lang="en-US" dirty="0"/>
          </a:p>
        </p:txBody>
      </p:sp>
      <p:pic>
        <p:nvPicPr>
          <p:cNvPr id="25602" name="Picture 2" descr="http://t0.gstatic.com/images?q=tbn:ANd9GcS3Jw6mFQnFEnDY5tMPYMSTQeYEyORseitCgRwBLzNMVS69azo&amp;t=1&amp;usg=__1YvsNVaeGFDhvCAnNELiHICMQjE="/>
          <p:cNvPicPr>
            <a:picLocks noChangeAspect="1" noChangeArrowheads="1"/>
          </p:cNvPicPr>
          <p:nvPr/>
        </p:nvPicPr>
        <p:blipFill>
          <a:blip r:embed="rId2" cstate="print"/>
          <a:srcRect/>
          <a:stretch>
            <a:fillRect/>
          </a:stretch>
        </p:blipFill>
        <p:spPr bwMode="auto">
          <a:xfrm>
            <a:off x="1" y="1676400"/>
            <a:ext cx="9144000" cy="354615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Summation</a:t>
            </a:r>
            <a:endParaRPr lang="en-US" dirty="0"/>
          </a:p>
        </p:txBody>
      </p:sp>
      <p:sp>
        <p:nvSpPr>
          <p:cNvPr id="3" name="Content Placeholder 2"/>
          <p:cNvSpPr>
            <a:spLocks noGrp="1"/>
          </p:cNvSpPr>
          <p:nvPr>
            <p:ph sz="quarter" idx="1"/>
          </p:nvPr>
        </p:nvSpPr>
        <p:spPr/>
        <p:txBody>
          <a:bodyPr/>
          <a:lstStyle/>
          <a:p>
            <a:r>
              <a:rPr lang="en-US" dirty="0" smtClean="0"/>
              <a:t>Process by which the force of individual twitches combines is summation</a:t>
            </a:r>
          </a:p>
          <a:p>
            <a:pPr lvl="1"/>
            <a:r>
              <a:rPr lang="en-US" dirty="0" smtClean="0"/>
              <a:t>Point at which a muscle can’t completely relax before the next contraction</a:t>
            </a:r>
          </a:p>
          <a:p>
            <a:pPr lvl="1"/>
            <a:r>
              <a:rPr lang="en-US" dirty="0" err="1" smtClean="0"/>
              <a:t>Tetanic</a:t>
            </a:r>
            <a:r>
              <a:rPr lang="en-US" dirty="0" smtClean="0"/>
              <a:t> contraction (tetanus)</a:t>
            </a:r>
          </a:p>
          <a:p>
            <a:pPr lvl="2"/>
            <a:r>
              <a:rPr lang="en-US" dirty="0" smtClean="0"/>
              <a:t>When the resulting forceful, sustained contraction lacks even partial relaxation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of Motor Units</a:t>
            </a:r>
            <a:endParaRPr lang="en-US" dirty="0"/>
          </a:p>
        </p:txBody>
      </p:sp>
      <p:sp>
        <p:nvSpPr>
          <p:cNvPr id="3" name="Content Placeholder 2"/>
          <p:cNvSpPr>
            <a:spLocks noGrp="1"/>
          </p:cNvSpPr>
          <p:nvPr>
            <p:ph sz="quarter" idx="1"/>
          </p:nvPr>
        </p:nvSpPr>
        <p:spPr>
          <a:xfrm>
            <a:off x="457200" y="1600200"/>
            <a:ext cx="4114800" cy="5257800"/>
          </a:xfrm>
        </p:spPr>
        <p:txBody>
          <a:bodyPr/>
          <a:lstStyle/>
          <a:p>
            <a:r>
              <a:rPr lang="en-US" dirty="0" smtClean="0"/>
              <a:t>Recruitment</a:t>
            </a:r>
          </a:p>
          <a:p>
            <a:pPr lvl="1"/>
            <a:r>
              <a:rPr lang="en-US" dirty="0" smtClean="0"/>
              <a:t>At a low intensity of stimulation, small numbers of motor units contract.</a:t>
            </a:r>
          </a:p>
          <a:p>
            <a:pPr lvl="1"/>
            <a:r>
              <a:rPr lang="en-US" dirty="0" smtClean="0"/>
              <a:t>At an increasing intensity of stimulation, other motor units are recruited until the muscle contracts with maximal tension.</a:t>
            </a:r>
            <a:endParaRPr lang="en-US" dirty="0"/>
          </a:p>
        </p:txBody>
      </p:sp>
      <p:pic>
        <p:nvPicPr>
          <p:cNvPr id="23554" name="Picture 2" descr="http://strokengine.ca/admin/userfiles/image/motor-unit002.jpg"/>
          <p:cNvPicPr>
            <a:picLocks noChangeAspect="1" noChangeArrowheads="1"/>
          </p:cNvPicPr>
          <p:nvPr/>
        </p:nvPicPr>
        <p:blipFill>
          <a:blip r:embed="rId2" cstate="print"/>
          <a:srcRect/>
          <a:stretch>
            <a:fillRect/>
          </a:stretch>
        </p:blipFill>
        <p:spPr bwMode="auto">
          <a:xfrm>
            <a:off x="4419600" y="1752600"/>
            <a:ext cx="4171950" cy="447675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Sustained Contractions</a:t>
            </a:r>
            <a:endParaRPr lang="en-US" dirty="0"/>
          </a:p>
        </p:txBody>
      </p:sp>
      <p:sp>
        <p:nvSpPr>
          <p:cNvPr id="3" name="Content Placeholder 2"/>
          <p:cNvSpPr>
            <a:spLocks noGrp="1"/>
          </p:cNvSpPr>
          <p:nvPr>
            <p:ph sz="quarter" idx="1"/>
          </p:nvPr>
        </p:nvSpPr>
        <p:spPr/>
        <p:txBody>
          <a:bodyPr/>
          <a:lstStyle/>
          <a:p>
            <a:r>
              <a:rPr lang="en-US" dirty="0" smtClean="0"/>
              <a:t>Summation and Recruitment produce a sustained contraction of increasing strength</a:t>
            </a:r>
          </a:p>
          <a:p>
            <a:r>
              <a:rPr lang="en-US" dirty="0" smtClean="0"/>
              <a:t>A titanic contraction is forceful and sustained</a:t>
            </a:r>
          </a:p>
          <a:p>
            <a:r>
              <a:rPr lang="en-US" dirty="0" smtClean="0"/>
              <a:t>When a muscle appears to be at rest, a certain amount of sustained contractions are </a:t>
            </a:r>
            <a:r>
              <a:rPr lang="en-US" dirty="0" err="1" smtClean="0"/>
              <a:t>occuring</a:t>
            </a:r>
            <a:endParaRPr lang="en-US" dirty="0" smtClean="0"/>
          </a:p>
          <a:p>
            <a:pPr lvl="1"/>
            <a:r>
              <a:rPr lang="en-US" dirty="0" smtClean="0"/>
              <a:t>Muscle Tone</a:t>
            </a:r>
          </a:p>
          <a:p>
            <a:pPr lvl="2"/>
            <a:r>
              <a:rPr lang="en-US" dirty="0" smtClean="0"/>
              <a:t>Is a response to nerve impulses originating repeatedly from the spinal cord and traveling to small numbers of muscle fibers</a:t>
            </a:r>
          </a:p>
          <a:p>
            <a:pPr lvl="2"/>
            <a:r>
              <a:rPr lang="en-US" dirty="0" smtClean="0"/>
              <a:t>Partially important in maintaining posture</a:t>
            </a:r>
          </a:p>
          <a:p>
            <a:pPr lvl="2"/>
            <a:r>
              <a:rPr lang="en-US" dirty="0" smtClean="0"/>
              <a:t>If tone is lost, unconsciousness, person </a:t>
            </a:r>
            <a:r>
              <a:rPr lang="en-US" dirty="0" err="1" smtClean="0"/>
              <a:t>collapes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and Disuse of Skeletal Muscles</a:t>
            </a:r>
            <a:endParaRPr lang="en-US" dirty="0"/>
          </a:p>
        </p:txBody>
      </p:sp>
      <p:sp>
        <p:nvSpPr>
          <p:cNvPr id="3" name="Content Placeholder 2"/>
          <p:cNvSpPr>
            <a:spLocks noGrp="1"/>
          </p:cNvSpPr>
          <p:nvPr>
            <p:ph sz="quarter" idx="1"/>
          </p:nvPr>
        </p:nvSpPr>
        <p:spPr>
          <a:xfrm>
            <a:off x="457200" y="1600200"/>
            <a:ext cx="7467600" cy="5257800"/>
          </a:xfrm>
        </p:spPr>
        <p:txBody>
          <a:bodyPr>
            <a:normAutofit fontScale="92500"/>
          </a:bodyPr>
          <a:lstStyle/>
          <a:p>
            <a:r>
              <a:rPr lang="en-US" dirty="0" smtClean="0"/>
              <a:t>Muscular Hypertrophy</a:t>
            </a:r>
          </a:p>
          <a:p>
            <a:pPr lvl="1"/>
            <a:r>
              <a:rPr lang="en-US" dirty="0" smtClean="0"/>
              <a:t>Enlargement of muscles through forceful exercise</a:t>
            </a:r>
          </a:p>
          <a:p>
            <a:r>
              <a:rPr lang="en-US" dirty="0" smtClean="0"/>
              <a:t>Muscular Atrophy</a:t>
            </a:r>
          </a:p>
          <a:p>
            <a:pPr lvl="1"/>
            <a:r>
              <a:rPr lang="en-US" dirty="0" smtClean="0"/>
              <a:t>Decreasing size and strength of muscles</a:t>
            </a:r>
          </a:p>
          <a:p>
            <a:r>
              <a:rPr lang="en-US" dirty="0" smtClean="0"/>
              <a:t>Slow Twitch Fibers</a:t>
            </a:r>
          </a:p>
          <a:p>
            <a:pPr lvl="1"/>
            <a:r>
              <a:rPr lang="en-US" dirty="0" smtClean="0"/>
              <a:t>Fatigue-resistant, typically weak contraction (swimming and running)</a:t>
            </a:r>
          </a:p>
          <a:p>
            <a:pPr lvl="1"/>
            <a:r>
              <a:rPr lang="en-US" dirty="0" smtClean="0"/>
              <a:t>Develop more mitochondria</a:t>
            </a:r>
          </a:p>
          <a:p>
            <a:pPr lvl="1"/>
            <a:r>
              <a:rPr lang="en-US" dirty="0" smtClean="0"/>
              <a:t>Size and strengths remain unchanged</a:t>
            </a:r>
          </a:p>
          <a:p>
            <a:r>
              <a:rPr lang="en-US" dirty="0" smtClean="0"/>
              <a:t>Fast Twitch Fibers</a:t>
            </a:r>
          </a:p>
          <a:p>
            <a:pPr lvl="1"/>
            <a:r>
              <a:rPr lang="en-US" dirty="0" smtClean="0"/>
              <a:t>Fatigable, muscles forcefully exert more than 75% of maximum tension</a:t>
            </a:r>
          </a:p>
          <a:p>
            <a:pPr lvl="1"/>
            <a:r>
              <a:rPr lang="en-US" dirty="0" smtClean="0"/>
              <a:t>Produce new </a:t>
            </a:r>
            <a:r>
              <a:rPr lang="en-US" dirty="0" err="1" smtClean="0"/>
              <a:t>actin</a:t>
            </a:r>
            <a:r>
              <a:rPr lang="en-US" dirty="0" smtClean="0"/>
              <a:t> and myosin filaments</a:t>
            </a:r>
          </a:p>
          <a:p>
            <a:pPr lvl="1"/>
            <a:r>
              <a:rPr lang="en-US" dirty="0" smtClean="0"/>
              <a:t>Diameter of fiber increases and entire muscle enlarges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and Disuse Cont.</a:t>
            </a:r>
            <a:endParaRPr lang="en-US" dirty="0"/>
          </a:p>
        </p:txBody>
      </p:sp>
      <p:sp>
        <p:nvSpPr>
          <p:cNvPr id="3" name="Content Placeholder 2"/>
          <p:cNvSpPr>
            <a:spLocks noGrp="1"/>
          </p:cNvSpPr>
          <p:nvPr>
            <p:ph sz="quarter" idx="1"/>
          </p:nvPr>
        </p:nvSpPr>
        <p:spPr/>
        <p:txBody>
          <a:bodyPr/>
          <a:lstStyle/>
          <a:p>
            <a:r>
              <a:rPr lang="en-US" dirty="0" smtClean="0"/>
              <a:t>Strength of muscular contraction is directly proportional to diameter of activated muscle.</a:t>
            </a:r>
          </a:p>
          <a:p>
            <a:endParaRPr lang="en-US" dirty="0" smtClean="0"/>
          </a:p>
          <a:p>
            <a:r>
              <a:rPr lang="en-US" dirty="0" smtClean="0"/>
              <a:t>An unused muscle may decrease to less than half its usual size within a few months</a:t>
            </a:r>
          </a:p>
          <a:p>
            <a:endParaRPr lang="en-US" dirty="0" smtClean="0"/>
          </a:p>
          <a:p>
            <a:endParaRPr lang="en-US" dirty="0"/>
          </a:p>
        </p:txBody>
      </p:sp>
      <p:pic>
        <p:nvPicPr>
          <p:cNvPr id="1026" name="Picture 2" descr="http://www.lollylegs.com/images/muscle_chart.jpg"/>
          <p:cNvPicPr>
            <a:picLocks noChangeAspect="1" noChangeArrowheads="1"/>
          </p:cNvPicPr>
          <p:nvPr/>
        </p:nvPicPr>
        <p:blipFill>
          <a:blip r:embed="rId2" cstate="print"/>
          <a:srcRect/>
          <a:stretch>
            <a:fillRect/>
          </a:stretch>
        </p:blipFill>
        <p:spPr bwMode="auto">
          <a:xfrm>
            <a:off x="1066800" y="3657600"/>
            <a:ext cx="6644980" cy="30194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Minute</a:t>
            </a:r>
            <a:endParaRPr lang="en-US" dirty="0"/>
          </a:p>
        </p:txBody>
      </p:sp>
      <p:sp>
        <p:nvSpPr>
          <p:cNvPr id="3" name="Content Placeholder 2"/>
          <p:cNvSpPr>
            <a:spLocks noGrp="1"/>
          </p:cNvSpPr>
          <p:nvPr>
            <p:ph sz="quarter" idx="1"/>
          </p:nvPr>
        </p:nvSpPr>
        <p:spPr/>
        <p:txBody>
          <a:bodyPr/>
          <a:lstStyle/>
          <a:p>
            <a:r>
              <a:rPr lang="en-US" dirty="0" smtClean="0"/>
              <a:t>When skeletal muscles contract very forcefully, they may generate up to 50 pounds of pull for each square inch of muscle cross section. Consequently, large muscles such as those in the thigh can pull with several hundred pounds of force. Occasionally, this force is so great that the tendons of muscles tear away from their attachments to the bones (muscle pull)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Smooth Muscles</a:t>
            </a:r>
            <a:endParaRPr lang="en-US" dirty="0"/>
          </a:p>
        </p:txBody>
      </p:sp>
      <p:sp>
        <p:nvSpPr>
          <p:cNvPr id="3" name="Content Placeholder 2"/>
          <p:cNvSpPr>
            <a:spLocks noGrp="1"/>
          </p:cNvSpPr>
          <p:nvPr>
            <p:ph sz="quarter" idx="1"/>
          </p:nvPr>
        </p:nvSpPr>
        <p:spPr/>
        <p:txBody>
          <a:bodyPr/>
          <a:lstStyle/>
          <a:p>
            <a:r>
              <a:rPr lang="en-US" dirty="0" smtClean="0"/>
              <a:t>Two  major types of smooth muscle</a:t>
            </a:r>
          </a:p>
          <a:p>
            <a:pPr lvl="1"/>
            <a:r>
              <a:rPr lang="en-US" dirty="0" smtClean="0"/>
              <a:t>Multiunit smooth muscle</a:t>
            </a:r>
          </a:p>
          <a:p>
            <a:pPr lvl="2"/>
            <a:r>
              <a:rPr lang="en-US" dirty="0" smtClean="0"/>
              <a:t>The muscle fibers occur as separate fibers rather than in organized sheets</a:t>
            </a:r>
          </a:p>
          <a:p>
            <a:pPr lvl="2"/>
            <a:r>
              <a:rPr lang="en-US" dirty="0" smtClean="0"/>
              <a:t>Found in irises of eyes and walls of blood vessels</a:t>
            </a:r>
          </a:p>
          <a:p>
            <a:pPr lvl="2"/>
            <a:r>
              <a:rPr lang="en-US" dirty="0" smtClean="0"/>
              <a:t>Typically contracts only after stimulation by motor nerve impulses or certain hormones</a:t>
            </a:r>
          </a:p>
          <a:p>
            <a:pPr lvl="1"/>
            <a:r>
              <a:rPr lang="en-US" dirty="0" smtClean="0"/>
              <a:t>Visceral Smooth Muscles</a:t>
            </a:r>
          </a:p>
          <a:p>
            <a:pPr lvl="2"/>
            <a:r>
              <a:rPr lang="en-US" dirty="0" smtClean="0"/>
              <a:t>Composed of sheets of spindle-shaped cells in close contact with one another</a:t>
            </a:r>
          </a:p>
          <a:p>
            <a:pPr lvl="2"/>
            <a:r>
              <a:rPr lang="en-US" dirty="0" smtClean="0"/>
              <a:t>More common and found in walls of hollow organs (stomach, intestines, bladder and uterus)</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clccharter.org/donna/medschool/systems/system%20research/muscular/Muscular%20System/intestine_smooth_muscle_full_size_portrait.gif"/>
          <p:cNvPicPr>
            <a:picLocks noChangeAspect="1" noChangeArrowheads="1"/>
          </p:cNvPicPr>
          <p:nvPr/>
        </p:nvPicPr>
        <p:blipFill>
          <a:blip r:embed="rId2" cstate="print">
            <a:lum bright="21000" contrast="-81000"/>
          </a:blip>
          <a:srcRect/>
          <a:stretch>
            <a:fillRect/>
          </a:stretch>
        </p:blipFill>
        <p:spPr bwMode="auto">
          <a:xfrm>
            <a:off x="4576492" y="1"/>
            <a:ext cx="4567509" cy="6858000"/>
          </a:xfrm>
          <a:prstGeom prst="rect">
            <a:avLst/>
          </a:prstGeom>
          <a:noFill/>
        </p:spPr>
      </p:pic>
      <p:sp>
        <p:nvSpPr>
          <p:cNvPr id="2" name="Title 1"/>
          <p:cNvSpPr>
            <a:spLocks noGrp="1"/>
          </p:cNvSpPr>
          <p:nvPr>
            <p:ph type="title"/>
          </p:nvPr>
        </p:nvSpPr>
        <p:spPr/>
        <p:txBody>
          <a:bodyPr/>
          <a:lstStyle/>
          <a:p>
            <a:r>
              <a:rPr lang="en-US" dirty="0" smtClean="0"/>
              <a:t>Smooth Muscles Cont.</a:t>
            </a:r>
            <a:endParaRPr lang="en-US" dirty="0"/>
          </a:p>
        </p:txBody>
      </p:sp>
      <p:sp>
        <p:nvSpPr>
          <p:cNvPr id="3" name="Content Placeholder 2"/>
          <p:cNvSpPr>
            <a:spLocks noGrp="1"/>
          </p:cNvSpPr>
          <p:nvPr>
            <p:ph sz="quarter" idx="1"/>
          </p:nvPr>
        </p:nvSpPr>
        <p:spPr/>
        <p:txBody>
          <a:bodyPr/>
          <a:lstStyle/>
          <a:p>
            <a:r>
              <a:rPr lang="en-US" dirty="0" smtClean="0"/>
              <a:t>Visceral smooth muscle display </a:t>
            </a:r>
            <a:r>
              <a:rPr lang="en-US" dirty="0" err="1" smtClean="0"/>
              <a:t>rhythmicity</a:t>
            </a:r>
            <a:r>
              <a:rPr lang="en-US" dirty="0" smtClean="0"/>
              <a:t> and is self exciting</a:t>
            </a:r>
          </a:p>
          <a:p>
            <a:endParaRPr lang="en-US" dirty="0" smtClean="0"/>
          </a:p>
          <a:p>
            <a:r>
              <a:rPr lang="en-US" dirty="0" smtClean="0"/>
              <a:t>Peristalsis</a:t>
            </a:r>
          </a:p>
          <a:p>
            <a:pPr lvl="1"/>
            <a:r>
              <a:rPr lang="en-US" dirty="0" smtClean="0"/>
              <a:t>Occurs in certain tubular organs (intestines, esophagus) and helps force the contents in these organs along their lengths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en.citizendium.org/images/c/c7/MitochondriaSMALL2.jpg"/>
          <p:cNvPicPr>
            <a:picLocks noChangeAspect="1" noChangeArrowheads="1"/>
          </p:cNvPicPr>
          <p:nvPr/>
        </p:nvPicPr>
        <p:blipFill>
          <a:blip r:embed="rId2" cstate="print"/>
          <a:srcRect/>
          <a:stretch>
            <a:fillRect/>
          </a:stretch>
        </p:blipFill>
        <p:spPr bwMode="auto">
          <a:xfrm>
            <a:off x="5362575" y="4191000"/>
            <a:ext cx="3781425" cy="2667000"/>
          </a:xfrm>
          <a:prstGeom prst="rect">
            <a:avLst/>
          </a:prstGeom>
          <a:noFill/>
        </p:spPr>
      </p:pic>
      <p:sp>
        <p:nvSpPr>
          <p:cNvPr id="2" name="Title 1"/>
          <p:cNvSpPr>
            <a:spLocks noGrp="1"/>
          </p:cNvSpPr>
          <p:nvPr>
            <p:ph type="title"/>
          </p:nvPr>
        </p:nvSpPr>
        <p:spPr/>
        <p:txBody>
          <a:bodyPr/>
          <a:lstStyle/>
          <a:p>
            <a:r>
              <a:rPr lang="en-US" dirty="0" smtClean="0"/>
              <a:t>Energy Sources for Contraction</a:t>
            </a:r>
            <a:endParaRPr lang="en-US" dirty="0"/>
          </a:p>
        </p:txBody>
      </p:sp>
      <p:sp>
        <p:nvSpPr>
          <p:cNvPr id="3" name="Content Placeholder 2"/>
          <p:cNvSpPr>
            <a:spLocks noGrp="1"/>
          </p:cNvSpPr>
          <p:nvPr>
            <p:ph sz="quarter" idx="1"/>
          </p:nvPr>
        </p:nvSpPr>
        <p:spPr/>
        <p:txBody>
          <a:bodyPr/>
          <a:lstStyle/>
          <a:p>
            <a:r>
              <a:rPr lang="en-US" dirty="0" smtClean="0"/>
              <a:t>ATP is the supplied energy for muscles</a:t>
            </a:r>
          </a:p>
          <a:p>
            <a:r>
              <a:rPr lang="en-US" dirty="0" smtClean="0"/>
              <a:t>Can only supply enough for a short period of time</a:t>
            </a:r>
          </a:p>
          <a:p>
            <a:r>
              <a:rPr lang="en-US" dirty="0" smtClean="0"/>
              <a:t>ATP is generated from </a:t>
            </a:r>
            <a:r>
              <a:rPr lang="en-US" dirty="0" err="1" smtClean="0"/>
              <a:t>Creatine</a:t>
            </a:r>
            <a:r>
              <a:rPr lang="en-US" dirty="0" smtClean="0"/>
              <a:t> Phosphate</a:t>
            </a:r>
          </a:p>
          <a:p>
            <a:pPr lvl="1"/>
            <a:r>
              <a:rPr lang="en-US" dirty="0" smtClean="0"/>
              <a:t>Contains high energy phosphate bonds </a:t>
            </a:r>
          </a:p>
          <a:p>
            <a:pPr lvl="1"/>
            <a:r>
              <a:rPr lang="en-US" dirty="0" smtClean="0"/>
              <a:t>4-6x more abundant in muscles than ATP</a:t>
            </a:r>
          </a:p>
          <a:p>
            <a:pPr lvl="1"/>
            <a:r>
              <a:rPr lang="en-US" dirty="0" smtClean="0"/>
              <a:t>Cannot directly supply energy</a:t>
            </a:r>
          </a:p>
          <a:p>
            <a:pPr lvl="1"/>
            <a:r>
              <a:rPr lang="en-US" dirty="0" smtClean="0"/>
              <a:t>Stores excess energy from mitochondria</a:t>
            </a:r>
          </a:p>
          <a:p>
            <a:pPr lvl="1"/>
            <a:r>
              <a:rPr lang="en-US" dirty="0" smtClean="0"/>
              <a:t>Once </a:t>
            </a:r>
            <a:r>
              <a:rPr lang="en-US" dirty="0" err="1" smtClean="0"/>
              <a:t>creatine</a:t>
            </a:r>
            <a:r>
              <a:rPr lang="en-US" dirty="0" smtClean="0"/>
              <a:t> phosphate is depleted, muscles depend on cellular respiration as energy source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Smooth Muscle Contraction</a:t>
            </a:r>
            <a:endParaRPr lang="en-US" dirty="0"/>
          </a:p>
        </p:txBody>
      </p:sp>
      <p:sp>
        <p:nvSpPr>
          <p:cNvPr id="3" name="Content Placeholder 2"/>
          <p:cNvSpPr>
            <a:spLocks noGrp="1"/>
          </p:cNvSpPr>
          <p:nvPr>
            <p:ph sz="quarter" idx="1"/>
          </p:nvPr>
        </p:nvSpPr>
        <p:spPr/>
        <p:txBody>
          <a:bodyPr/>
          <a:lstStyle/>
          <a:p>
            <a:r>
              <a:rPr lang="en-US" dirty="0" smtClean="0"/>
              <a:t>Very similar to skeletal contraction with a few differences</a:t>
            </a:r>
          </a:p>
          <a:p>
            <a:r>
              <a:rPr lang="en-US" dirty="0" smtClean="0"/>
              <a:t>Two Neurotransmitters:</a:t>
            </a:r>
          </a:p>
          <a:p>
            <a:pPr lvl="1"/>
            <a:r>
              <a:rPr lang="en-US" dirty="0" smtClean="0"/>
              <a:t>Acetylcholine and </a:t>
            </a:r>
            <a:r>
              <a:rPr lang="en-US" dirty="0" err="1" smtClean="0"/>
              <a:t>norepinephrine</a:t>
            </a:r>
            <a:endParaRPr lang="en-US" dirty="0" smtClean="0"/>
          </a:p>
          <a:p>
            <a:pPr lvl="2"/>
            <a:r>
              <a:rPr lang="en-US" dirty="0" smtClean="0"/>
              <a:t>Stimulates in some smooth muscles and inhibits in others</a:t>
            </a:r>
          </a:p>
          <a:p>
            <a:r>
              <a:rPr lang="en-US" dirty="0" smtClean="0"/>
              <a:t>Hormones</a:t>
            </a:r>
          </a:p>
          <a:p>
            <a:pPr lvl="1"/>
            <a:r>
              <a:rPr lang="en-US" dirty="0" smtClean="0"/>
              <a:t>Stimulate contractions in some cases and alter the degree of response to neurotransmitters in others</a:t>
            </a:r>
          </a:p>
          <a:p>
            <a:r>
              <a:rPr lang="en-US" dirty="0" smtClean="0"/>
              <a:t>Slow to contract and relax</a:t>
            </a:r>
          </a:p>
          <a:p>
            <a:r>
              <a:rPr lang="en-US" dirty="0" smtClean="0"/>
              <a:t>Can maintain forceful contraction longer and stretch as organs fill without changing pressure of muscles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webanatomy.net/histology/cardiac/cardiac_muscle.jpg"/>
          <p:cNvPicPr>
            <a:picLocks noChangeAspect="1" noChangeArrowheads="1"/>
          </p:cNvPicPr>
          <p:nvPr/>
        </p:nvPicPr>
        <p:blipFill>
          <a:blip r:embed="rId2" cstate="print"/>
          <a:srcRect/>
          <a:stretch>
            <a:fillRect/>
          </a:stretch>
        </p:blipFill>
        <p:spPr bwMode="auto">
          <a:xfrm>
            <a:off x="3886200" y="1752600"/>
            <a:ext cx="5143500" cy="3810000"/>
          </a:xfrm>
          <a:prstGeom prst="rect">
            <a:avLst/>
          </a:prstGeom>
          <a:noFill/>
        </p:spPr>
      </p:pic>
      <p:sp>
        <p:nvSpPr>
          <p:cNvPr id="2" name="Title 1"/>
          <p:cNvSpPr>
            <a:spLocks noGrp="1"/>
          </p:cNvSpPr>
          <p:nvPr>
            <p:ph type="title"/>
          </p:nvPr>
        </p:nvSpPr>
        <p:spPr/>
        <p:txBody>
          <a:bodyPr/>
          <a:lstStyle/>
          <a:p>
            <a:r>
              <a:rPr lang="en-US" dirty="0" smtClean="0"/>
              <a:t>Cardiac Muscle</a:t>
            </a:r>
            <a:endParaRPr lang="en-US" dirty="0"/>
          </a:p>
        </p:txBody>
      </p:sp>
      <p:sp>
        <p:nvSpPr>
          <p:cNvPr id="3" name="Content Placeholder 2"/>
          <p:cNvSpPr>
            <a:spLocks noGrp="1"/>
          </p:cNvSpPr>
          <p:nvPr>
            <p:ph sz="quarter" idx="1"/>
          </p:nvPr>
        </p:nvSpPr>
        <p:spPr>
          <a:xfrm>
            <a:off x="457200" y="1447800"/>
            <a:ext cx="3657600" cy="5257800"/>
          </a:xfrm>
        </p:spPr>
        <p:txBody>
          <a:bodyPr>
            <a:normAutofit lnSpcReduction="10000"/>
          </a:bodyPr>
          <a:lstStyle/>
          <a:p>
            <a:r>
              <a:rPr lang="en-US" dirty="0" smtClean="0"/>
              <a:t>Twitches take longer than skeletal muscles</a:t>
            </a:r>
          </a:p>
          <a:p>
            <a:r>
              <a:rPr lang="en-US" dirty="0" smtClean="0"/>
              <a:t>Intercalated discs connect the ends of adjacent cardiac muscle cells</a:t>
            </a:r>
          </a:p>
          <a:p>
            <a:r>
              <a:rPr lang="en-US" dirty="0" smtClean="0"/>
              <a:t>A network of fibers contracts as a unit and responds to stimulation in an all-or-none manner</a:t>
            </a:r>
          </a:p>
          <a:p>
            <a:r>
              <a:rPr lang="en-US" dirty="0" smtClean="0"/>
              <a:t>Cardiac muscle is self-exciting and </a:t>
            </a:r>
            <a:r>
              <a:rPr lang="en-US" dirty="0" err="1" smtClean="0"/>
              <a:t>rthythmic</a:t>
            </a:r>
            <a:endParaRPr lang="en-US" dirty="0"/>
          </a:p>
        </p:txBody>
      </p:sp>
      <p:sp>
        <p:nvSpPr>
          <p:cNvPr id="5" name="TextBox 4"/>
          <p:cNvSpPr txBox="1"/>
          <p:nvPr/>
        </p:nvSpPr>
        <p:spPr>
          <a:xfrm>
            <a:off x="4495800" y="5715000"/>
            <a:ext cx="4191000" cy="646331"/>
          </a:xfrm>
          <a:prstGeom prst="rect">
            <a:avLst/>
          </a:prstGeom>
          <a:noFill/>
        </p:spPr>
        <p:txBody>
          <a:bodyPr wrap="square" rtlCol="0">
            <a:spAutoFit/>
          </a:bodyPr>
          <a:lstStyle/>
          <a:p>
            <a:r>
              <a:rPr lang="en-US" dirty="0" smtClean="0"/>
              <a:t>See type of muscle tissue comparisons in Table 8.2 on page 190.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medicalimages.allrefer.com/large/hemoglobin.jpg"/>
          <p:cNvPicPr>
            <a:picLocks noChangeAspect="1" noChangeArrowheads="1"/>
          </p:cNvPicPr>
          <p:nvPr/>
        </p:nvPicPr>
        <p:blipFill>
          <a:blip r:embed="rId2" cstate="print"/>
          <a:srcRect/>
          <a:stretch>
            <a:fillRect/>
          </a:stretch>
        </p:blipFill>
        <p:spPr bwMode="auto">
          <a:xfrm>
            <a:off x="5791200" y="4175759"/>
            <a:ext cx="3352800" cy="2682241"/>
          </a:xfrm>
          <a:prstGeom prst="rect">
            <a:avLst/>
          </a:prstGeom>
          <a:noFill/>
        </p:spPr>
      </p:pic>
      <p:sp>
        <p:nvSpPr>
          <p:cNvPr id="2" name="Title 1"/>
          <p:cNvSpPr>
            <a:spLocks noGrp="1"/>
          </p:cNvSpPr>
          <p:nvPr>
            <p:ph type="title"/>
          </p:nvPr>
        </p:nvSpPr>
        <p:spPr>
          <a:xfrm>
            <a:off x="457200" y="274638"/>
            <a:ext cx="8305800" cy="1143000"/>
          </a:xfrm>
        </p:spPr>
        <p:txBody>
          <a:bodyPr/>
          <a:lstStyle/>
          <a:p>
            <a:r>
              <a:rPr lang="en-US" dirty="0" smtClean="0"/>
              <a:t>Oxygen Supply and Cellular Respiration</a:t>
            </a:r>
            <a:endParaRPr lang="en-US" dirty="0"/>
          </a:p>
        </p:txBody>
      </p:sp>
      <p:sp>
        <p:nvSpPr>
          <p:cNvPr id="3" name="Content Placeholder 2"/>
          <p:cNvSpPr>
            <a:spLocks noGrp="1"/>
          </p:cNvSpPr>
          <p:nvPr>
            <p:ph sz="quarter" idx="1"/>
          </p:nvPr>
        </p:nvSpPr>
        <p:spPr/>
        <p:txBody>
          <a:bodyPr/>
          <a:lstStyle/>
          <a:p>
            <a:r>
              <a:rPr lang="en-US" dirty="0" smtClean="0"/>
              <a:t>Aerobic respiration requires oxygen</a:t>
            </a:r>
          </a:p>
          <a:p>
            <a:r>
              <a:rPr lang="en-US" dirty="0" smtClean="0"/>
              <a:t>Blood cells carry oxygen to body cells by attaching to hemoglobin</a:t>
            </a:r>
          </a:p>
          <a:p>
            <a:r>
              <a:rPr lang="en-US" dirty="0" err="1" smtClean="0"/>
              <a:t>Myoglobin</a:t>
            </a:r>
            <a:endParaRPr lang="en-US" dirty="0" smtClean="0"/>
          </a:p>
          <a:p>
            <a:pPr lvl="1"/>
            <a:r>
              <a:rPr lang="en-US" dirty="0" smtClean="0"/>
              <a:t>Causes reddish brown color of skeletal muscles</a:t>
            </a:r>
          </a:p>
          <a:p>
            <a:pPr lvl="1"/>
            <a:r>
              <a:rPr lang="en-US" dirty="0" smtClean="0"/>
              <a:t>Can combine loosely with oxygen</a:t>
            </a:r>
          </a:p>
          <a:p>
            <a:pPr lvl="1"/>
            <a:r>
              <a:rPr lang="en-US" dirty="0" smtClean="0"/>
              <a:t>Reduces muscles requirement for a </a:t>
            </a:r>
          </a:p>
          <a:p>
            <a:pPr lvl="1">
              <a:buNone/>
            </a:pPr>
            <a:r>
              <a:rPr lang="en-US" dirty="0" smtClean="0"/>
              <a:t>continuous blood supply during contraction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Oxygen Debt</a:t>
            </a:r>
            <a:endParaRPr lang="en-US" dirty="0"/>
          </a:p>
        </p:txBody>
      </p:sp>
      <p:sp>
        <p:nvSpPr>
          <p:cNvPr id="3" name="Content Placeholder 2"/>
          <p:cNvSpPr>
            <a:spLocks noGrp="1"/>
          </p:cNvSpPr>
          <p:nvPr>
            <p:ph sz="quarter" idx="1"/>
          </p:nvPr>
        </p:nvSpPr>
        <p:spPr/>
        <p:txBody>
          <a:bodyPr/>
          <a:lstStyle/>
          <a:p>
            <a:r>
              <a:rPr lang="en-US" dirty="0" smtClean="0"/>
              <a:t>Oxygen Debt</a:t>
            </a:r>
          </a:p>
          <a:p>
            <a:pPr lvl="1"/>
            <a:r>
              <a:rPr lang="en-US" dirty="0" smtClean="0"/>
              <a:t>Is the amount of oxygen required to convert accumulated lactic acid to glucose and to restore the supplies of ATP and </a:t>
            </a:r>
            <a:r>
              <a:rPr lang="en-US" dirty="0" err="1" smtClean="0"/>
              <a:t>creatine</a:t>
            </a:r>
            <a:r>
              <a:rPr lang="en-US" dirty="0" smtClean="0"/>
              <a:t> phosphate</a:t>
            </a:r>
          </a:p>
          <a:p>
            <a:r>
              <a:rPr lang="en-US" dirty="0" smtClean="0"/>
              <a:t>Muscles receive enough oxygen aerobically during rest or moderate exercise</a:t>
            </a:r>
          </a:p>
          <a:p>
            <a:r>
              <a:rPr lang="en-US" dirty="0" smtClean="0"/>
              <a:t>Strenuous exercise causes an oxygen deficiency and may lead to lactic acid build up. (anaerobic respiration)</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Oxygen Debt 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Glucose is broken down to </a:t>
            </a:r>
            <a:r>
              <a:rPr lang="en-US" dirty="0" err="1" smtClean="0"/>
              <a:t>pyruvic</a:t>
            </a:r>
            <a:r>
              <a:rPr lang="en-US" dirty="0" smtClean="0"/>
              <a:t> acid during anaerobic respiration</a:t>
            </a:r>
          </a:p>
          <a:p>
            <a:r>
              <a:rPr lang="en-US" dirty="0" smtClean="0"/>
              <a:t>If oxygen is low, </a:t>
            </a:r>
            <a:r>
              <a:rPr lang="en-US" dirty="0" err="1" smtClean="0"/>
              <a:t>pyruvic</a:t>
            </a:r>
            <a:r>
              <a:rPr lang="en-US" dirty="0" smtClean="0"/>
              <a:t> acid converts to lactic acid</a:t>
            </a:r>
          </a:p>
          <a:p>
            <a:r>
              <a:rPr lang="en-US" dirty="0" smtClean="0"/>
              <a:t>Lactic acid diffuses out into blood stream and is transported to liver</a:t>
            </a:r>
          </a:p>
          <a:p>
            <a:r>
              <a:rPr lang="en-US" dirty="0" smtClean="0"/>
              <a:t>Oxygen debt is equal to the amount of oxygen liver cells need to convert lactic acid back to glucose plus the amount of muscles cells require to restore ATP and </a:t>
            </a:r>
            <a:r>
              <a:rPr lang="en-US" dirty="0" err="1" smtClean="0"/>
              <a:t>creatine</a:t>
            </a:r>
            <a:r>
              <a:rPr lang="en-US" dirty="0" smtClean="0"/>
              <a:t> phosphate to original concentrations</a:t>
            </a:r>
          </a:p>
          <a:p>
            <a:r>
              <a:rPr lang="en-US" dirty="0" smtClean="0"/>
              <a:t>Time to restore is slow following vigorous exercise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Fatigue</a:t>
            </a:r>
            <a:endParaRPr lang="en-US" dirty="0"/>
          </a:p>
        </p:txBody>
      </p:sp>
      <p:sp>
        <p:nvSpPr>
          <p:cNvPr id="3" name="Content Placeholder 2"/>
          <p:cNvSpPr>
            <a:spLocks noGrp="1"/>
          </p:cNvSpPr>
          <p:nvPr>
            <p:ph sz="quarter" idx="1"/>
          </p:nvPr>
        </p:nvSpPr>
        <p:spPr/>
        <p:txBody>
          <a:bodyPr/>
          <a:lstStyle/>
          <a:p>
            <a:r>
              <a:rPr lang="en-US" dirty="0" smtClean="0"/>
              <a:t>A muscle loosing it’s ability to contract</a:t>
            </a:r>
          </a:p>
          <a:p>
            <a:r>
              <a:rPr lang="en-US" dirty="0" smtClean="0"/>
              <a:t>Typically caused by accumulation of lactic acid</a:t>
            </a:r>
          </a:p>
          <a:p>
            <a:pPr lvl="1"/>
            <a:r>
              <a:rPr lang="en-US" dirty="0" smtClean="0"/>
              <a:t>Build up lowers pH causing fibers to no longer respond to stimulation</a:t>
            </a:r>
          </a:p>
          <a:p>
            <a:r>
              <a:rPr lang="en-US" dirty="0" smtClean="0"/>
              <a:t>Cramps</a:t>
            </a:r>
          </a:p>
          <a:p>
            <a:pPr lvl="1"/>
            <a:r>
              <a:rPr lang="en-US" dirty="0" smtClean="0"/>
              <a:t>A painful condition in which the muscle contracts spasmodically but does not relax completely </a:t>
            </a:r>
            <a:r>
              <a:rPr lang="en-US" dirty="0" err="1" smtClean="0"/>
              <a:t>inbetween</a:t>
            </a:r>
            <a:r>
              <a:rPr lang="en-US" dirty="0" smtClean="0"/>
              <a:t> contractions. </a:t>
            </a:r>
          </a:p>
          <a:p>
            <a:pPr lvl="1"/>
            <a:r>
              <a:rPr lang="en-US" dirty="0" smtClean="0"/>
              <a:t>Due to a lack of ATP</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Minute</a:t>
            </a:r>
            <a:endParaRPr lang="en-US" dirty="0"/>
          </a:p>
        </p:txBody>
      </p:sp>
      <p:sp>
        <p:nvSpPr>
          <p:cNvPr id="3" name="Content Placeholder 2"/>
          <p:cNvSpPr>
            <a:spLocks noGrp="1"/>
          </p:cNvSpPr>
          <p:nvPr>
            <p:ph sz="quarter" idx="1"/>
          </p:nvPr>
        </p:nvSpPr>
        <p:spPr/>
        <p:txBody>
          <a:bodyPr/>
          <a:lstStyle/>
          <a:p>
            <a:r>
              <a:rPr lang="en-US" dirty="0" smtClean="0"/>
              <a:t>Several hours after death, the skeletal muscles undergo partial contraction that fixes the joints. This condition, </a:t>
            </a:r>
            <a:r>
              <a:rPr lang="en-US" i="1" dirty="0" smtClean="0"/>
              <a:t>rigor mortis, </a:t>
            </a:r>
            <a:r>
              <a:rPr lang="en-US" dirty="0" smtClean="0"/>
              <a:t>may continue for 72 hours or more. It results from an increase in membrane permeability to calcium ions and a decrease in ATP in muscle fibers, which prevents relaxation. Thus, the </a:t>
            </a:r>
            <a:r>
              <a:rPr lang="en-US" dirty="0" err="1" smtClean="0"/>
              <a:t>actin</a:t>
            </a:r>
            <a:r>
              <a:rPr lang="en-US" dirty="0" smtClean="0"/>
              <a:t> and myosin filaments of the muscle fibers remain linked until the muscles begin to decompose.</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web.utk.edu/~cpah/PregnancyPage/images/thermometer.jpg"/>
          <p:cNvPicPr>
            <a:picLocks noChangeAspect="1" noChangeArrowheads="1"/>
          </p:cNvPicPr>
          <p:nvPr/>
        </p:nvPicPr>
        <p:blipFill>
          <a:blip r:embed="rId2" cstate="print">
            <a:lum bright="41000" contrast="-59000"/>
          </a:blip>
          <a:srcRect/>
          <a:stretch>
            <a:fillRect/>
          </a:stretch>
        </p:blipFill>
        <p:spPr bwMode="auto">
          <a:xfrm>
            <a:off x="4214472" y="0"/>
            <a:ext cx="4577103" cy="6858000"/>
          </a:xfrm>
          <a:prstGeom prst="rect">
            <a:avLst/>
          </a:prstGeom>
          <a:noFill/>
        </p:spPr>
      </p:pic>
      <p:sp>
        <p:nvSpPr>
          <p:cNvPr id="2" name="Title 1"/>
          <p:cNvSpPr>
            <a:spLocks noGrp="1"/>
          </p:cNvSpPr>
          <p:nvPr>
            <p:ph type="title"/>
          </p:nvPr>
        </p:nvSpPr>
        <p:spPr/>
        <p:txBody>
          <a:bodyPr/>
          <a:lstStyle/>
          <a:p>
            <a:r>
              <a:rPr lang="en-US" dirty="0" smtClean="0"/>
              <a:t>Heat Production</a:t>
            </a:r>
            <a:endParaRPr lang="en-US" dirty="0"/>
          </a:p>
        </p:txBody>
      </p:sp>
      <p:sp>
        <p:nvSpPr>
          <p:cNvPr id="3" name="Content Placeholder 2"/>
          <p:cNvSpPr>
            <a:spLocks noGrp="1"/>
          </p:cNvSpPr>
          <p:nvPr>
            <p:ph sz="quarter" idx="1"/>
          </p:nvPr>
        </p:nvSpPr>
        <p:spPr/>
        <p:txBody>
          <a:bodyPr/>
          <a:lstStyle/>
          <a:p>
            <a:r>
              <a:rPr lang="en-US" dirty="0" smtClean="0"/>
              <a:t>25% of energy released in cellular respiration is available for use.</a:t>
            </a:r>
          </a:p>
          <a:p>
            <a:pPr lvl="1"/>
            <a:r>
              <a:rPr lang="en-US" dirty="0" smtClean="0"/>
              <a:t>The rest is lost as heat</a:t>
            </a:r>
          </a:p>
          <a:p>
            <a:r>
              <a:rPr lang="en-US" dirty="0" smtClean="0"/>
              <a:t>Muscles are major heat sources because muscles are such a large proportion of total body mass.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Responses</a:t>
            </a:r>
            <a:endParaRPr lang="en-US" dirty="0"/>
          </a:p>
        </p:txBody>
      </p:sp>
      <p:sp>
        <p:nvSpPr>
          <p:cNvPr id="3" name="Content Placeholder 2"/>
          <p:cNvSpPr>
            <a:spLocks noGrp="1"/>
          </p:cNvSpPr>
          <p:nvPr>
            <p:ph sz="quarter" idx="1"/>
          </p:nvPr>
        </p:nvSpPr>
        <p:spPr/>
        <p:txBody>
          <a:bodyPr/>
          <a:lstStyle/>
          <a:p>
            <a:r>
              <a:rPr lang="en-US" dirty="0" smtClean="0"/>
              <a:t>Threshold Stimulus</a:t>
            </a:r>
          </a:p>
          <a:p>
            <a:pPr lvl="1"/>
            <a:r>
              <a:rPr lang="en-US" dirty="0" smtClean="0"/>
              <a:t>Minimal stimulus required to elicit a muscular contraction</a:t>
            </a:r>
          </a:p>
          <a:p>
            <a:r>
              <a:rPr lang="en-US" dirty="0" smtClean="0"/>
              <a:t>All or None response</a:t>
            </a:r>
          </a:p>
          <a:p>
            <a:pPr lvl="1"/>
            <a:r>
              <a:rPr lang="en-US" dirty="0" smtClean="0"/>
              <a:t>Once threshold is reached, muscle responds to it’s fullest extent.</a:t>
            </a:r>
          </a:p>
          <a:p>
            <a:pPr lvl="1"/>
            <a:r>
              <a:rPr lang="en-US" dirty="0" smtClean="0"/>
              <a:t>Cannot partially contract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72</TotalTime>
  <Words>1075</Words>
  <Application>Microsoft Office PowerPoint</Application>
  <PresentationFormat>On-screen Show (4:3)</PresentationFormat>
  <Paragraphs>125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Muscles Continued</vt:lpstr>
      <vt:lpstr>Energy Sources for Contraction</vt:lpstr>
      <vt:lpstr>Oxygen Supply and Cellular Respiration</vt:lpstr>
      <vt:lpstr>Oxygen Debt</vt:lpstr>
      <vt:lpstr>Oxygen Debt Cont.</vt:lpstr>
      <vt:lpstr>Muscle Fatigue</vt:lpstr>
      <vt:lpstr>Medical Minute</vt:lpstr>
      <vt:lpstr>Heat Production</vt:lpstr>
      <vt:lpstr>Muscular Responses</vt:lpstr>
      <vt:lpstr>Recording a Muscle Contraction</vt:lpstr>
      <vt:lpstr>Myogram</vt:lpstr>
      <vt:lpstr>Summation</vt:lpstr>
      <vt:lpstr>Recruitment of Motor Units</vt:lpstr>
      <vt:lpstr>Sustained Contractions</vt:lpstr>
      <vt:lpstr>Use and Disuse of Skeletal Muscles</vt:lpstr>
      <vt:lpstr>Use and Disuse Cont.</vt:lpstr>
      <vt:lpstr>Medical Minute</vt:lpstr>
      <vt:lpstr>Smooth Muscles</vt:lpstr>
      <vt:lpstr>Smooth Muscles Cont.</vt:lpstr>
      <vt:lpstr>Smooth Muscle Contraction</vt:lpstr>
      <vt:lpstr>Cardiac Muscle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Muscles Cont.</dc:title>
  <dc:creator>Computer</dc:creator>
  <cp:lastModifiedBy>Western Dubuque Schools</cp:lastModifiedBy>
  <cp:revision>12</cp:revision>
  <dcterms:created xsi:type="dcterms:W3CDTF">2010-10-31T23:40:05Z</dcterms:created>
  <dcterms:modified xsi:type="dcterms:W3CDTF">2010-11-01T12:35:20Z</dcterms:modified>
</cp:coreProperties>
</file>